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8" r:id="rId4"/>
    <p:sldId id="269" r:id="rId5"/>
    <p:sldId id="270" r:id="rId6"/>
    <p:sldId id="260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B791A-598C-4115-AE4F-054FA876A44A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0D985-EAA6-4100-ADD6-202D16311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1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0D985-EAA6-4100-ADD6-202D16311B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57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28D-A1EE-4B63-B318-7ADAAD2B42E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2B57-D1D8-415D-B522-066780A76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55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28D-A1EE-4B63-B318-7ADAAD2B42E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2B57-D1D8-415D-B522-066780A76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0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28D-A1EE-4B63-B318-7ADAAD2B42E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2B57-D1D8-415D-B522-066780A76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4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28D-A1EE-4B63-B318-7ADAAD2B42E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2B57-D1D8-415D-B522-066780A76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2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28D-A1EE-4B63-B318-7ADAAD2B42E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2B57-D1D8-415D-B522-066780A76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8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28D-A1EE-4B63-B318-7ADAAD2B42E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2B57-D1D8-415D-B522-066780A76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0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28D-A1EE-4B63-B318-7ADAAD2B42E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2B57-D1D8-415D-B522-066780A76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8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28D-A1EE-4B63-B318-7ADAAD2B42E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2B57-D1D8-415D-B522-066780A76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74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28D-A1EE-4B63-B318-7ADAAD2B42E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2B57-D1D8-415D-B522-066780A76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8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28D-A1EE-4B63-B318-7ADAAD2B42E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2B57-D1D8-415D-B522-066780A76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0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28D-A1EE-4B63-B318-7ADAAD2B42E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2B57-D1D8-415D-B522-066780A76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89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8828D-A1EE-4B63-B318-7ADAAD2B42E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2B57-D1D8-415D-B522-066780A76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38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7.emf" /><Relationship Id="rId4" Type="http://schemas.openxmlformats.org/officeDocument/2006/relationships/image" Target="../media/image6.em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em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 /><Relationship Id="rId2" Type="http://schemas.openxmlformats.org/officeDocument/2006/relationships/image" Target="../media/image12.emf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4.emf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52427"/>
            <a:ext cx="9144000" cy="1999280"/>
          </a:xfrm>
        </p:spPr>
        <p:txBody>
          <a:bodyPr>
            <a:normAutofit/>
          </a:bodyPr>
          <a:lstStyle/>
          <a:p>
            <a:r>
              <a:rPr lang="ro-RO" sz="4400" b="1" dirty="0"/>
              <a:t>Evoluția pandemiei</a:t>
            </a:r>
            <a:r>
              <a:rPr lang="en-US" sz="4400" b="1" dirty="0"/>
              <a:t> COVID-19</a:t>
            </a:r>
            <a:br>
              <a:rPr lang="ro-RO" sz="4400" b="1" dirty="0"/>
            </a:br>
            <a:r>
              <a:rPr lang="ro-RO" sz="4400" b="1" dirty="0"/>
              <a:t>20</a:t>
            </a:r>
            <a:r>
              <a:rPr lang="en-US" sz="4400" b="1" dirty="0"/>
              <a:t>.12.</a:t>
            </a:r>
            <a:r>
              <a:rPr lang="ro-RO" sz="4400" b="1" dirty="0"/>
              <a:t>2021 – 5</a:t>
            </a:r>
            <a:r>
              <a:rPr lang="en-US" sz="4400" b="1" dirty="0"/>
              <a:t>.01.</a:t>
            </a:r>
            <a:r>
              <a:rPr lang="ro-RO" sz="4400" b="1" dirty="0"/>
              <a:t>2022</a:t>
            </a:r>
            <a:br>
              <a:rPr lang="en-US" sz="4400" b="1" dirty="0"/>
            </a:br>
            <a:r>
              <a:rPr lang="ro-RO" sz="4400" b="1" dirty="0"/>
              <a:t>Impactul răspândirii variantei Omicron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89" y="822960"/>
            <a:ext cx="8827246" cy="672626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04694C45-DCEF-45A0-A7E7-FB2191ECEDBA}"/>
              </a:ext>
            </a:extLst>
          </p:cNvPr>
          <p:cNvSpPr txBox="1"/>
          <p:nvPr/>
        </p:nvSpPr>
        <p:spPr>
          <a:xfrm>
            <a:off x="2562225" y="371474"/>
            <a:ext cx="672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/>
              <a:t>MINISTERUL SĂNĂTAȚII</a:t>
            </a:r>
          </a:p>
        </p:txBody>
      </p:sp>
    </p:spTree>
    <p:extLst>
      <p:ext uri="{BB962C8B-B14F-4D97-AF65-F5344CB8AC3E}">
        <p14:creationId xmlns:p14="http://schemas.microsoft.com/office/powerpoint/2010/main" val="209422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258"/>
          </a:xfrm>
        </p:spPr>
        <p:txBody>
          <a:bodyPr/>
          <a:lstStyle/>
          <a:p>
            <a:r>
              <a:rPr lang="ro-RO" b="1" dirty="0"/>
              <a:t>Situația cumulativă</a:t>
            </a:r>
            <a:r>
              <a:rPr lang="en-US" b="1" dirty="0"/>
              <a:t> a </a:t>
            </a:r>
            <a:r>
              <a:rPr lang="en-US" b="1" dirty="0" err="1"/>
              <a:t>cazurilor</a:t>
            </a:r>
            <a:r>
              <a:rPr lang="en-US" b="1" dirty="0"/>
              <a:t> </a:t>
            </a:r>
            <a:r>
              <a:rPr lang="ro-RO" b="1" dirty="0"/>
              <a:t>ș</a:t>
            </a:r>
            <a:r>
              <a:rPr lang="en-US" b="1" dirty="0" err="1"/>
              <a:t>i</a:t>
            </a:r>
            <a:r>
              <a:rPr lang="ro-RO" b="1" dirty="0"/>
              <a:t> a</a:t>
            </a:r>
            <a:r>
              <a:rPr lang="en-US" b="1" dirty="0"/>
              <a:t> </a:t>
            </a:r>
            <a:r>
              <a:rPr lang="en-US" b="1" dirty="0" err="1"/>
              <a:t>deceselor</a:t>
            </a:r>
            <a:r>
              <a:rPr lang="ro-RO" b="1" dirty="0"/>
              <a:t> 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4196D23C-3637-4EE9-B236-C10E3374E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518114"/>
            <a:ext cx="4769301" cy="2421047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09F26C29-9688-4CCB-9BB9-BB706FCD0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79" y="1249314"/>
            <a:ext cx="4693628" cy="25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9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Indicatori de supraveghere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696D669-955D-4E65-A92D-49D11F0E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90" y="3949168"/>
            <a:ext cx="5486401" cy="2806739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42FBFAA5-A0CD-4AF9-B170-FD3C31BEE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389" y="1421486"/>
            <a:ext cx="5486402" cy="2527682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8094159A-0995-4E1A-9D30-2F1EE5259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82" y="1363949"/>
            <a:ext cx="5169024" cy="2515393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51DCA846-3723-4E87-AE12-4361092BB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81" y="3949168"/>
            <a:ext cx="5169023" cy="27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r>
              <a:rPr lang="ro-RO" dirty="0"/>
              <a:t>Evoluție pe grupe de vârsta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445" y="1003178"/>
            <a:ext cx="4275339" cy="1926453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2 din 3 cazuri confirmate la persoane intre 20-59 ani</a:t>
            </a:r>
          </a:p>
          <a:p>
            <a:r>
              <a:rPr lang="ro-RO" dirty="0"/>
              <a:t>Creștere mai rapida a ratei de incidenta in grupa de vârsta 20-39 ani</a:t>
            </a:r>
            <a:r>
              <a:rPr lang="en-US" dirty="0"/>
              <a:t> </a:t>
            </a:r>
            <a:endParaRPr lang="ro-RO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4D76D16-0BAF-4067-872A-209E05485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521" y="3357977"/>
            <a:ext cx="6003612" cy="3372208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5334F5E2-A60D-4DE4-9B02-19572ABDC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47" y="1109714"/>
            <a:ext cx="5806814" cy="28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2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95765" cy="868871"/>
          </a:xfrm>
        </p:spPr>
        <p:txBody>
          <a:bodyPr/>
          <a:lstStyle/>
          <a:p>
            <a:r>
              <a:rPr lang="ro-RO" dirty="0"/>
              <a:t>Răspândire geografică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445" y="1207372"/>
            <a:ext cx="4275339" cy="1660123"/>
          </a:xfrm>
        </p:spPr>
        <p:txBody>
          <a:bodyPr>
            <a:normAutofit/>
          </a:bodyPr>
          <a:lstStyle/>
          <a:p>
            <a:r>
              <a:rPr lang="ro-RO" dirty="0"/>
              <a:t>Cazuri confirmate in 55% din unitățile administrativ teritoriale</a:t>
            </a: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F291D3FC-6F76-4379-A11A-A7A318E9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087" y="3710866"/>
            <a:ext cx="5175392" cy="2756516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D3F2E137-D551-4D29-B8EB-FB6893C46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19" y="1135235"/>
            <a:ext cx="6683722" cy="48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6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4566" cy="712007"/>
          </a:xfrm>
        </p:spPr>
        <p:txBody>
          <a:bodyPr/>
          <a:lstStyle/>
          <a:p>
            <a:r>
              <a:rPr lang="ro-RO" b="1" dirty="0"/>
              <a:t>Evoluția numărului de testări raportate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A4D03A21-782F-41B7-8A15-2510F660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480" y="3429000"/>
            <a:ext cx="6687312" cy="3339084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EA2FD841-A794-4269-A2A7-1724CBB39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6" y="3914761"/>
            <a:ext cx="5189164" cy="2017208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1DE27A83-3AFD-4784-839A-9F18A6E58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96" y="1274467"/>
            <a:ext cx="7892226" cy="20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3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r>
              <a:rPr lang="ro-RO" b="1" dirty="0"/>
              <a:t>SECVENȚIERI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06" y="1473691"/>
            <a:ext cx="4440264" cy="5019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/>
              <a:t>183 cazuri confirmate cu tulpina Omicron până la data de 5 ianuarie 2022, inclusiv:</a:t>
            </a:r>
          </a:p>
          <a:p>
            <a:r>
              <a:rPr lang="en-US" dirty="0"/>
              <a:t>30%</a:t>
            </a:r>
            <a:r>
              <a:rPr lang="ro-RO" dirty="0"/>
              <a:t> cazuri de import</a:t>
            </a:r>
          </a:p>
          <a:p>
            <a:r>
              <a:rPr lang="en-US" dirty="0"/>
              <a:t>&gt;20%</a:t>
            </a:r>
            <a:r>
              <a:rPr lang="ro-RO" dirty="0"/>
              <a:t> cazuri fără legătură epidemiologică cu călătorie/caz confirmat</a:t>
            </a:r>
          </a:p>
          <a:p>
            <a:r>
              <a:rPr lang="ro-RO" dirty="0"/>
              <a:t>In săptămâna 3-9 ianuarie (date estimate) 58.3% varianta Omicron</a:t>
            </a:r>
          </a:p>
          <a:p>
            <a:endParaRPr lang="ro-RO" dirty="0">
              <a:highlight>
                <a:srgbClr val="FFFF00"/>
              </a:highlight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DE4500D7-CE8B-433F-BCC8-2708C1C9A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970" y="681924"/>
            <a:ext cx="7163476" cy="53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2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/>
          <a:lstStyle/>
          <a:p>
            <a:r>
              <a:rPr lang="en-GB" b="1" dirty="0"/>
              <a:t>Rata de </a:t>
            </a:r>
            <a:r>
              <a:rPr lang="ro-RO" b="1" dirty="0"/>
              <a:t>reproducere</a:t>
            </a:r>
            <a:r>
              <a:rPr lang="en-GB" b="1" dirty="0"/>
              <a:t> R</a:t>
            </a:r>
            <a:r>
              <a:rPr lang="en-GB" sz="2800" b="1" dirty="0"/>
              <a:t>0</a:t>
            </a:r>
            <a:r>
              <a:rPr lang="en-GB" b="1" dirty="0"/>
              <a:t> (OMS)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833ED1D1-4D64-4930-BD20-BE462A77E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47" y="2321511"/>
            <a:ext cx="8413598" cy="29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0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73" y="365125"/>
            <a:ext cx="10648627" cy="1325563"/>
          </a:xfrm>
        </p:spPr>
        <p:txBody>
          <a:bodyPr>
            <a:normAutofit/>
          </a:bodyPr>
          <a:lstStyle/>
          <a:p>
            <a:r>
              <a:rPr lang="ro-RO" sz="4000" b="1" dirty="0"/>
              <a:t>Proporția de cazuri funcție de statusul vaccinării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77D516A-5BFE-4962-BA6C-54E2FD90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62" y="2019670"/>
            <a:ext cx="7811146" cy="42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Ecran lat</PresentationFormat>
  <Paragraphs>18</Paragraphs>
  <Slides>9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0" baseType="lpstr">
      <vt:lpstr>Office Theme</vt:lpstr>
      <vt:lpstr>Evoluția pandemiei COVID-19 20.12.2021 – 5.01.2022 Impactul răspândirii variantei Omicron</vt:lpstr>
      <vt:lpstr>Situația cumulativă a cazurilor și a deceselor </vt:lpstr>
      <vt:lpstr>Indicatori de supraveghere</vt:lpstr>
      <vt:lpstr>Evoluție pe grupe de vârsta</vt:lpstr>
      <vt:lpstr>Răspândire geografică</vt:lpstr>
      <vt:lpstr>Evoluția numărului de testări raportate</vt:lpstr>
      <vt:lpstr>SECVENȚIERI</vt:lpstr>
      <vt:lpstr>Rata de reproducere R0 (OMS)</vt:lpstr>
      <vt:lpstr>Proporția de cazuri funcție de statusul vaccinării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Alexandru Rafila</cp:lastModifiedBy>
  <cp:revision>35</cp:revision>
  <dcterms:created xsi:type="dcterms:W3CDTF">2021-12-09T11:01:03Z</dcterms:created>
  <dcterms:modified xsi:type="dcterms:W3CDTF">2022-01-07T07:26:56Z</dcterms:modified>
</cp:coreProperties>
</file>